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1" r:id="rId4"/>
    <p:sldId id="270" r:id="rId5"/>
    <p:sldId id="272" r:id="rId6"/>
    <p:sldId id="273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186BA12-ED35-41F0-B171-2235580ACEF7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DAAA597-C5F8-40CE-9F08-1068F162082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Создание безопасной образовательной среды в ДОО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700808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Приказ Министерства образования и науки Российской Федерации </a:t>
            </a:r>
            <a:r>
              <a:rPr lang="ru-RU" sz="2000" b="1" dirty="0" smtClean="0"/>
              <a:t> от </a:t>
            </a:r>
            <a:r>
              <a:rPr lang="ru-RU" sz="2000" b="1" dirty="0"/>
              <a:t>17 октября 2013 г. N 1155 г. Москва</a:t>
            </a:r>
          </a:p>
          <a:p>
            <a:r>
              <a:rPr lang="ru-RU" sz="2000" b="1" dirty="0" smtClean="0"/>
              <a:t>"</a:t>
            </a:r>
            <a:r>
              <a:rPr lang="ru-RU" sz="2000" b="1" dirty="0"/>
              <a:t>Об утверждении федерального государственного образовательного </a:t>
            </a:r>
            <a:r>
              <a:rPr lang="ru-RU" sz="2000" b="1" dirty="0" smtClean="0"/>
              <a:t>стандарта </a:t>
            </a:r>
            <a:r>
              <a:rPr lang="ru-RU" sz="2000" b="1" smtClean="0"/>
              <a:t>дошкольного </a:t>
            </a:r>
            <a:r>
              <a:rPr lang="ru-RU" sz="2000" b="1" smtClean="0"/>
              <a:t>образования» </a:t>
            </a:r>
            <a:endParaRPr lang="ru-RU" sz="2000" b="1" dirty="0" smtClean="0"/>
          </a:p>
          <a:p>
            <a:r>
              <a:rPr lang="ru-RU" sz="2000" b="1" dirty="0"/>
              <a:t>2.8. Содержание Программы должно отражать следующие аспекты образовательной среды для ребенка дошкольного возраста:</a:t>
            </a:r>
          </a:p>
          <a:p>
            <a:r>
              <a:rPr lang="ru-RU" sz="2000" b="1" dirty="0" smtClean="0"/>
              <a:t>1</a:t>
            </a:r>
            <a:r>
              <a:rPr lang="ru-RU" sz="2000" b="1" dirty="0"/>
              <a:t>) предметно-пространственная развивающая образовательная среда;</a:t>
            </a:r>
          </a:p>
          <a:p>
            <a:r>
              <a:rPr lang="ru-RU" sz="2000" b="1" dirty="0" smtClean="0"/>
              <a:t>2</a:t>
            </a:r>
            <a:r>
              <a:rPr lang="ru-RU" sz="2000" b="1" dirty="0"/>
              <a:t>) характер взаимодействия со взрослыми;</a:t>
            </a:r>
          </a:p>
          <a:p>
            <a:r>
              <a:rPr lang="ru-RU" sz="2000" b="1" dirty="0" smtClean="0"/>
              <a:t>3</a:t>
            </a:r>
            <a:r>
              <a:rPr lang="ru-RU" sz="2000" b="1" dirty="0"/>
              <a:t>) характер взаимодействия с другими детьми;</a:t>
            </a:r>
          </a:p>
          <a:p>
            <a:r>
              <a:rPr lang="ru-RU" sz="2000" b="1" dirty="0" smtClean="0"/>
              <a:t>4</a:t>
            </a:r>
            <a:r>
              <a:rPr lang="ru-RU" sz="2000" b="1" dirty="0"/>
              <a:t>) система отношений ребенка к миру, к другим людям, к себе самому.</a:t>
            </a:r>
          </a:p>
          <a:p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9693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60648"/>
            <a:ext cx="64807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3.3.4. Развивающая предметно-пространственная среда должна быть содержательно-насыщенной, трансформируемой, полифункциональной, вариативной, доступной и безопасной.</a:t>
            </a:r>
          </a:p>
          <a:p>
            <a:endParaRPr lang="ru-RU" b="1" dirty="0"/>
          </a:p>
          <a:p>
            <a:r>
              <a:rPr lang="ru-RU" b="1" dirty="0"/>
              <a:t>1) Насыщенность среды должна соответствовать возрастным возможностям детей и содержанию Программы.</a:t>
            </a:r>
          </a:p>
          <a:p>
            <a:endParaRPr lang="ru-RU" b="1" dirty="0"/>
          </a:p>
          <a:p>
            <a:r>
              <a:rPr lang="ru-RU" b="1" dirty="0" smtClean="0"/>
              <a:t>Организация </a:t>
            </a:r>
            <a:r>
              <a:rPr lang="ru-RU" b="1" dirty="0"/>
              <a:t>образовательного пространства и разнообразие материалов, оборудования и инвентаря (в здании и на участке) должны обеспечивать:</a:t>
            </a:r>
          </a:p>
          <a:p>
            <a:r>
              <a:rPr lang="ru-RU" b="1" dirty="0" smtClean="0"/>
              <a:t>игровую</a:t>
            </a:r>
            <a:r>
              <a:rPr lang="ru-RU" b="1" dirty="0"/>
              <a:t>, познавательную, исследовательскую и творческую активность всех воспитанников, экспериментирование с доступными детям материалами (в том числе с песком и водой);</a:t>
            </a:r>
          </a:p>
          <a:p>
            <a:r>
              <a:rPr lang="ru-RU" b="1" dirty="0"/>
              <a:t>двигательную активность, в том числе развитие крупной и мелкой моторики, участие в подвижных играх и соревнованиях;</a:t>
            </a:r>
          </a:p>
          <a:p>
            <a:r>
              <a:rPr lang="ru-RU" b="1" dirty="0"/>
              <a:t>эмоциональное благополучие детей во взаимодействии с предметно-пространственным окружением;</a:t>
            </a:r>
          </a:p>
          <a:p>
            <a:r>
              <a:rPr lang="ru-RU" b="1" dirty="0"/>
              <a:t>возможность самовыражения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2) </a:t>
            </a:r>
            <a:r>
              <a:rPr lang="ru-RU" b="1" dirty="0" err="1"/>
              <a:t>Трансформируемость</a:t>
            </a:r>
            <a:r>
              <a:rPr lang="ru-RU" b="1" dirty="0"/>
              <a:t> пространства предполагает возможность изменений предметно-пространственной среды в зависимости от образовательной ситуации, в том числе от меняющихся интересов и возможностей детей;</a:t>
            </a:r>
          </a:p>
          <a:p>
            <a:endParaRPr lang="ru-RU" b="1" dirty="0"/>
          </a:p>
          <a:p>
            <a:r>
              <a:rPr lang="ru-RU" b="1" dirty="0"/>
              <a:t>3) </a:t>
            </a:r>
            <a:r>
              <a:rPr lang="ru-RU" b="1" dirty="0" err="1"/>
              <a:t>Полифункциональность</a:t>
            </a:r>
            <a:r>
              <a:rPr lang="ru-RU" b="1" dirty="0"/>
              <a:t> материалов предполагает:</a:t>
            </a:r>
          </a:p>
          <a:p>
            <a:endParaRPr lang="ru-RU" b="1" dirty="0"/>
          </a:p>
          <a:p>
            <a:r>
              <a:rPr lang="ru-RU" b="1" dirty="0"/>
              <a:t>возможность разнообразного использования различных составляющих предметной среды, например, детской мебели, матов, мягких модулей, ширм и т.д.;</a:t>
            </a:r>
          </a:p>
          <a:p>
            <a:r>
              <a:rPr lang="ru-RU" b="1" dirty="0"/>
              <a:t>наличие в Организации или Группе полифункциональных (не обладающих жестко закрепленным способом употребления) предметов, в том числе природных материалов, пригодных для использования в разных видах детской активности (в том числе в качестве предметов-заместителей в детской игре).</a:t>
            </a:r>
          </a:p>
        </p:txBody>
      </p:sp>
    </p:spTree>
    <p:extLst>
      <p:ext uri="{BB962C8B-B14F-4D97-AF65-F5344CB8AC3E}">
        <p14:creationId xmlns:p14="http://schemas.microsoft.com/office/powerpoint/2010/main" val="24655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999" y="764704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4) Вариативность среды предполагает:</a:t>
            </a:r>
          </a:p>
          <a:p>
            <a:endParaRPr lang="ru-RU" b="1" dirty="0"/>
          </a:p>
          <a:p>
            <a:r>
              <a:rPr lang="ru-RU" b="1" dirty="0"/>
              <a:t>наличие в Организации или Группе различных пространств (для игры, конструирования, уединения и пр.), а также разнообразных материалов, игр, игрушек и оборудования, обеспечивающих свободный выбор детей;</a:t>
            </a:r>
          </a:p>
          <a:p>
            <a:r>
              <a:rPr lang="ru-RU" b="1" dirty="0"/>
              <a:t>периодическую сменяемость игрового материала, появление новых предметов, стимулирующих игровую, двигательную, познавательную и исследовательскую активность детей.</a:t>
            </a:r>
          </a:p>
          <a:p>
            <a:r>
              <a:rPr lang="ru-RU" b="1" dirty="0"/>
              <a:t>5) Доступность среды предполагает:</a:t>
            </a:r>
          </a:p>
          <a:p>
            <a:endParaRPr lang="ru-RU" b="1" dirty="0"/>
          </a:p>
          <a:p>
            <a:r>
              <a:rPr lang="ru-RU" b="1" dirty="0"/>
              <a:t>доступность для воспитанников, в том числе детей с ограниченными возможностями здоровья и детей-инвалидов, всех помещений, где осуществляется образовательная деятельность;</a:t>
            </a:r>
          </a:p>
          <a:p>
            <a:r>
              <a:rPr lang="ru-RU" b="1" dirty="0"/>
              <a:t>свободный доступ детей, в том числе детей с ограниченными возможностями здоровья, к играм, игрушкам, материалам, пособиям, обеспечивающим все основные виды детской активности;</a:t>
            </a:r>
          </a:p>
          <a:p>
            <a:r>
              <a:rPr lang="ru-RU" b="1" dirty="0"/>
              <a:t>исправность и сохранность материалов и оборудования.</a:t>
            </a:r>
          </a:p>
          <a:p>
            <a:r>
              <a:rPr lang="ru-RU" b="1" dirty="0"/>
              <a:t>6) Безопасность предметно-пространственной среды предполагает соответствие всех ее элементов требованиям по обеспечению надежности и безопасности их использования.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0974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Исследователи выделяют четыре основных подхода к обеспечению безопасности: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ограждающий </a:t>
            </a:r>
            <a:r>
              <a:rPr lang="ru-RU" b="1" dirty="0"/>
              <a:t>подход. Он направлен на защиту человека от опасности путем избегания этой опасности или перемещения в более безопасную среду; </a:t>
            </a:r>
          </a:p>
          <a:p>
            <a:pPr marL="285750" indent="-285750">
              <a:buFontTx/>
              <a:buChar char="-"/>
            </a:pPr>
            <a:endParaRPr lang="ru-RU" b="1" dirty="0"/>
          </a:p>
          <a:p>
            <a:pPr marL="285750" indent="-285750">
              <a:buFontTx/>
              <a:buChar char="-"/>
            </a:pPr>
            <a:r>
              <a:rPr lang="ru-RU" b="1" dirty="0" smtClean="0"/>
              <a:t>образовательный </a:t>
            </a:r>
            <a:r>
              <a:rPr lang="ru-RU" b="1" dirty="0"/>
              <a:t>подход. Предполагает обучение человека поведению в экстремальных ситуациях и умению предвидеть такие ситуации, их распознавать и тем самым обеспечивать свою безопасность; </a:t>
            </a:r>
            <a:endParaRPr lang="ru-RU" b="1" dirty="0" smtClean="0"/>
          </a:p>
          <a:p>
            <a:pPr marL="285750" indent="-285750">
              <a:buFontTx/>
              <a:buChar char="-"/>
            </a:pPr>
            <a:endParaRPr lang="ru-RU" b="1" dirty="0"/>
          </a:p>
          <a:p>
            <a:pPr marL="285750" indent="-285750">
              <a:buFontTx/>
              <a:buChar char="-"/>
            </a:pPr>
            <a:r>
              <a:rPr lang="ru-RU" b="1" dirty="0" smtClean="0"/>
              <a:t>личностно </a:t>
            </a:r>
            <a:r>
              <a:rPr lang="ru-RU" b="1" dirty="0"/>
              <a:t>развивающий подход. Направлен на развитие таких качеств личности, которые будут противостоять негативным воздействиям. </a:t>
            </a:r>
            <a:r>
              <a:rPr lang="ru-RU" b="1" dirty="0" err="1"/>
              <a:t>Минимизируя</a:t>
            </a:r>
            <a:r>
              <a:rPr lang="ru-RU" b="1" dirty="0"/>
              <a:t> количество и уровень возможных опасностей, человек становится более устойчивым; </a:t>
            </a:r>
            <a:endParaRPr lang="ru-RU" b="1" dirty="0" smtClean="0"/>
          </a:p>
          <a:p>
            <a:pPr marL="285750" indent="-285750">
              <a:buFontTx/>
              <a:buChar char="-"/>
            </a:pPr>
            <a:endParaRPr lang="ru-RU" b="1" dirty="0"/>
          </a:p>
          <a:p>
            <a:r>
              <a:rPr lang="ru-RU" b="1" dirty="0"/>
              <a:t>- </a:t>
            </a:r>
            <a:r>
              <a:rPr lang="ru-RU" b="1" dirty="0" smtClean="0"/>
              <a:t>    созидательный </a:t>
            </a:r>
            <a:r>
              <a:rPr lang="ru-RU" b="1" dirty="0"/>
              <a:t>подход. Предполагает нравственное воспитание и </a:t>
            </a:r>
            <a:r>
              <a:rPr lang="ru-RU" b="1" dirty="0" smtClean="0"/>
              <a:t>       саморазвитие, направленное на созидание себя в единстве с природой и человечеством.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6521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768252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/>
              <a:t>Спасибо за внимание!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35592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</TotalTime>
  <Words>542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Создание безопасной образовательной среды в ДОО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Самооценка состояния здоровья и отношения студентов колледжа к здоровому образу жизни</dc:title>
  <dc:creator>confuser</dc:creator>
  <cp:lastModifiedBy>confuser</cp:lastModifiedBy>
  <cp:revision>68</cp:revision>
  <dcterms:created xsi:type="dcterms:W3CDTF">2013-05-14T02:19:46Z</dcterms:created>
  <dcterms:modified xsi:type="dcterms:W3CDTF">2014-10-23T03:37:29Z</dcterms:modified>
</cp:coreProperties>
</file>